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1" r:id="rId6"/>
    <p:sldId id="262" r:id="rId7"/>
    <p:sldId id="263" r:id="rId8"/>
    <p:sldId id="264" r:id="rId9"/>
    <p:sldId id="269" r:id="rId10"/>
    <p:sldId id="270" r:id="rId11"/>
    <p:sldId id="271" r:id="rId12"/>
    <p:sldId id="272" r:id="rId13"/>
    <p:sldId id="273" r:id="rId14"/>
    <p:sldId id="274" r:id="rId15"/>
    <p:sldId id="275" r:id="rId16"/>
    <p:sldId id="276" r:id="rId17"/>
    <p:sldId id="268"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8" d="100"/>
          <a:sy n="58" d="100"/>
        </p:scale>
        <p:origin x="-84" y="-34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7B42756B-E2BB-4701-BC57-B92A0CD83250}" type="datetimeFigureOut">
              <a:rPr lang="en-US" smtClean="0"/>
              <a:pPr/>
              <a:t>12/10/2010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E77ADCE8-D6D2-41F0-9E2B-421C6F42362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B42756B-E2BB-4701-BC57-B92A0CD83250}" type="datetimeFigureOut">
              <a:rPr lang="en-US" smtClean="0"/>
              <a:pPr/>
              <a:t>12/10/2010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7ADCE8-D6D2-41F0-9E2B-421C6F42362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B42756B-E2BB-4701-BC57-B92A0CD83250}" type="datetimeFigureOut">
              <a:rPr lang="en-US" smtClean="0"/>
              <a:pPr/>
              <a:t>12/10/2010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7ADCE8-D6D2-41F0-9E2B-421C6F42362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B42756B-E2BB-4701-BC57-B92A0CD83250}" type="datetimeFigureOut">
              <a:rPr lang="en-US" smtClean="0"/>
              <a:pPr/>
              <a:t>12/10/2010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7ADCE8-D6D2-41F0-9E2B-421C6F42362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B42756B-E2BB-4701-BC57-B92A0CD83250}" type="datetimeFigureOut">
              <a:rPr lang="en-US" smtClean="0"/>
              <a:pPr/>
              <a:t>12/10/2010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7ADCE8-D6D2-41F0-9E2B-421C6F42362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B42756B-E2BB-4701-BC57-B92A0CD83250}" type="datetimeFigureOut">
              <a:rPr lang="en-US" smtClean="0"/>
              <a:pPr/>
              <a:t>12/10/2010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7ADCE8-D6D2-41F0-9E2B-421C6F42362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7B42756B-E2BB-4701-BC57-B92A0CD83250}" type="datetimeFigureOut">
              <a:rPr lang="en-US" smtClean="0"/>
              <a:pPr/>
              <a:t>12/10/2010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77ADCE8-D6D2-41F0-9E2B-421C6F42362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7B42756B-E2BB-4701-BC57-B92A0CD83250}" type="datetimeFigureOut">
              <a:rPr lang="en-US" smtClean="0"/>
              <a:pPr/>
              <a:t>12/10/2010</a:t>
            </a:fld>
            <a:endParaRPr lang="en-US"/>
          </a:p>
        </p:txBody>
      </p:sp>
      <p:sp>
        <p:nvSpPr>
          <p:cNvPr id="8" name="Slide Number Placeholder 7"/>
          <p:cNvSpPr>
            <a:spLocks noGrp="1"/>
          </p:cNvSpPr>
          <p:nvPr>
            <p:ph type="sldNum" sz="quarter" idx="11"/>
          </p:nvPr>
        </p:nvSpPr>
        <p:spPr/>
        <p:txBody>
          <a:bodyPr/>
          <a:lstStyle/>
          <a:p>
            <a:fld id="{E77ADCE8-D6D2-41F0-9E2B-421C6F42362E}"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42756B-E2BB-4701-BC57-B92A0CD83250}" type="datetimeFigureOut">
              <a:rPr lang="en-US" smtClean="0"/>
              <a:pPr/>
              <a:t>12/10/2010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77ADCE8-D6D2-41F0-9E2B-421C6F42362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B42756B-E2BB-4701-BC57-B92A0CD83250}" type="datetimeFigureOut">
              <a:rPr lang="en-US" smtClean="0"/>
              <a:pPr/>
              <a:t>12/10/2010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E77ADCE8-D6D2-41F0-9E2B-421C6F42362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7B42756B-E2BB-4701-BC57-B92A0CD83250}" type="datetimeFigureOut">
              <a:rPr lang="en-US" smtClean="0"/>
              <a:pPr/>
              <a:t>12/10/2010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7ADCE8-D6D2-41F0-9E2B-421C6F42362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7B42756B-E2BB-4701-BC57-B92A0CD83250}" type="datetimeFigureOut">
              <a:rPr lang="en-US" smtClean="0"/>
              <a:pPr/>
              <a:t>12/10/2010</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E77ADCE8-D6D2-41F0-9E2B-421C6F42362E}"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knol.google.com/k/anonymous/model-authoritative-vs-model-democratic/3itmqovtj77i9/1"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l3d.cs.colorado.edu/~gerhard/papers/Interact-2007.pdf" TargetMode="External"/><Relationship Id="rId2" Type="http://schemas.openxmlformats.org/officeDocument/2006/relationships/hyperlink" Target="http://l3d.cs.colorado.edu/~gerhard/papers/creativity-cognition-2005.pdf" TargetMode="External"/><Relationship Id="rId1" Type="http://schemas.openxmlformats.org/officeDocument/2006/relationships/slideLayout" Target="../slideLayouts/slideLayout2.xml"/><Relationship Id="rId4" Type="http://schemas.openxmlformats.org/officeDocument/2006/relationships/hyperlink" Target="http://l3d.cs.colorado.edu/~gerhard/papers/2009-CSCL-paper.pdf"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438400"/>
            <a:ext cx="6480048" cy="2301240"/>
          </a:xfrm>
        </p:spPr>
        <p:txBody>
          <a:bodyPr>
            <a:normAutofit/>
          </a:bodyPr>
          <a:lstStyle/>
          <a:p>
            <a:r>
              <a:rPr lang="en-US" b="1" dirty="0" smtClean="0"/>
              <a:t>Model Authoritative VS Model Democratic</a:t>
            </a:r>
            <a:endParaRPr lang="en-US" b="1" dirty="0"/>
          </a:p>
        </p:txBody>
      </p:sp>
      <p:sp>
        <p:nvSpPr>
          <p:cNvPr id="4" name="Subtitle 3"/>
          <p:cNvSpPr>
            <a:spLocks noGrp="1"/>
          </p:cNvSpPr>
          <p:nvPr>
            <p:ph type="subTitle" idx="1"/>
          </p:nvPr>
        </p:nvSpPr>
        <p:spPr>
          <a:xfrm>
            <a:off x="457200" y="2667000"/>
            <a:ext cx="6480048" cy="1752600"/>
          </a:xfrm>
        </p:spPr>
        <p:txBody>
          <a:bodyPr/>
          <a:lstStyle/>
          <a:p>
            <a:r>
              <a:rPr lang="en-US" dirty="0" err="1" smtClean="0"/>
              <a:t>Hiphophippotomi</a:t>
            </a:r>
            <a:r>
              <a:rPr lang="en-US" smtClean="0"/>
              <a:t>: Jon </a:t>
            </a:r>
            <a:r>
              <a:rPr lang="en-US" dirty="0" smtClean="0"/>
              <a:t>Mai &amp; Ariel Aguilar</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and Findings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In Cornelius </a:t>
            </a:r>
            <a:r>
              <a:rPr lang="en-US" dirty="0" err="1" smtClean="0"/>
              <a:t>Holtorf's</a:t>
            </a:r>
            <a:r>
              <a:rPr lang="en-US" dirty="0" smtClean="0"/>
              <a:t> article "The Democratic Model", he states "The philosopher Paul </a:t>
            </a:r>
            <a:r>
              <a:rPr lang="en-US" dirty="0" err="1" smtClean="0"/>
              <a:t>Feyerabend</a:t>
            </a:r>
            <a:r>
              <a:rPr lang="en-US" dirty="0" smtClean="0"/>
              <a:t> (1924-1994) famously argued that in a democratic society, all world views and thinking traditions should enjoy equal status and state support (see </a:t>
            </a:r>
            <a:r>
              <a:rPr lang="en-US" dirty="0" err="1" smtClean="0"/>
              <a:t>Holtorf</a:t>
            </a:r>
            <a:r>
              <a:rPr lang="en-US" dirty="0" smtClean="0"/>
              <a:t> 2000). According to the “democratic relativism” which </a:t>
            </a:r>
            <a:r>
              <a:rPr lang="en-US" dirty="0" err="1" smtClean="0"/>
              <a:t>Feyerabend</a:t>
            </a:r>
            <a:r>
              <a:rPr lang="en-US" dirty="0" smtClean="0"/>
              <a:t> proposed, the sciences and academic disciplines offer only one possible way of understanding the world (the past) and they ought not be privileged over any alternative ways of interpreting the world (the past). People do not have “deficits” of hegemonic scientific knowledge but specific local and contextual knowledge that is appropriate to their own lives." [Popular Archaeology]</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Letter</a:t>
            </a:r>
            <a:endParaRPr lang="en-US" dirty="0"/>
          </a:p>
        </p:txBody>
      </p:sp>
      <p:sp>
        <p:nvSpPr>
          <p:cNvPr id="3" name="Content Placeholder 2"/>
          <p:cNvSpPr>
            <a:spLocks noGrp="1"/>
          </p:cNvSpPr>
          <p:nvPr>
            <p:ph idx="1"/>
          </p:nvPr>
        </p:nvSpPr>
        <p:spPr/>
        <p:txBody>
          <a:bodyPr>
            <a:normAutofit fontScale="55000" lnSpcReduction="20000"/>
          </a:bodyPr>
          <a:lstStyle/>
          <a:p>
            <a:pPr fontAlgn="base"/>
            <a:r>
              <a:rPr lang="en-US" dirty="0" smtClean="0"/>
              <a:t>As you know, Internet access in today’s world is a vital part of many facets of daily life, and because of this fact it is another barrier to re-entry to society for many homeless individuals. We applaud the efforts of the National Coalition for the Homeless, but want to make a couple of brief suggestions to improve your web presence for the homeless and homeless service providers who access your website.</a:t>
            </a:r>
          </a:p>
          <a:p>
            <a:pPr fontAlgn="base"/>
            <a:r>
              <a:rPr lang="en-US" dirty="0" smtClean="0"/>
              <a:t>The reason that we are emailing you about this topic is that we are working on a project about Model Democratic and Model Authoritative ways of approaching the Internet. Model Democratic is a user driven model, relying on users to create content. Model Authoritative is institution driven, calling on the creator of the website to provide content. We believe that by applying our suggestions, you can create a more Model Democratic web presence and began to create a community of users online. This community can be invaluable to an organization, both for continuity and creating a connection with the individuals that access your website, as well as opening up the site to a broader range of users</a:t>
            </a:r>
            <a:r>
              <a:rPr lang="en-US" dirty="0" smtClean="0"/>
              <a:t>.</a:t>
            </a:r>
            <a:endParaRPr lang="en-US"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Letter</a:t>
            </a:r>
            <a:endParaRPr lang="en-US" dirty="0"/>
          </a:p>
        </p:txBody>
      </p:sp>
      <p:sp>
        <p:nvSpPr>
          <p:cNvPr id="3" name="Content Placeholder 2"/>
          <p:cNvSpPr>
            <a:spLocks noGrp="1"/>
          </p:cNvSpPr>
          <p:nvPr>
            <p:ph idx="1"/>
          </p:nvPr>
        </p:nvSpPr>
        <p:spPr/>
        <p:txBody>
          <a:bodyPr>
            <a:normAutofit fontScale="55000" lnSpcReduction="20000"/>
          </a:bodyPr>
          <a:lstStyle/>
          <a:p>
            <a:pPr fontAlgn="base"/>
            <a:r>
              <a:rPr lang="en-US" dirty="0" smtClean="0"/>
              <a:t>To begin, we believe that accessibility issues are plaguing your site and reducing the amount of users who can access your information. There are a couple of suggestions that came to mind that we’d like to share. The ability to change text sizes would assist those members of the population with poor eyesight, and the background color could be changed to something that creates a greater contrast with the text. The contact information could be in a more prominent place, as it was hard for us, computer science students, to find out how to contact you! The links as well could be larger in accordance to perceived importance, especially the link that leads individuals to the Homeless Needing Help page.</a:t>
            </a:r>
          </a:p>
          <a:p>
            <a:pPr fontAlgn="base"/>
            <a:r>
              <a:rPr lang="en-US" dirty="0" smtClean="0"/>
              <a:t>Focusing on the homepage, we believe that it is cluttered and makes it difficult to navigate easily. We understand that you have a lot of great material to offer, but condensing and consolidating links and information will help users find the information that they need, and quicker. In addition, we think you’re a great organization, and you should tell the world what you do on your homepage and let them know how you can help them.</a:t>
            </a: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Letter</a:t>
            </a:r>
            <a:endParaRPr lang="en-US" dirty="0"/>
          </a:p>
        </p:txBody>
      </p:sp>
      <p:sp>
        <p:nvSpPr>
          <p:cNvPr id="3" name="Content Placeholder 2"/>
          <p:cNvSpPr>
            <a:spLocks noGrp="1"/>
          </p:cNvSpPr>
          <p:nvPr>
            <p:ph idx="1"/>
          </p:nvPr>
        </p:nvSpPr>
        <p:spPr/>
        <p:txBody>
          <a:bodyPr>
            <a:normAutofit fontScale="70000" lnSpcReduction="20000"/>
          </a:bodyPr>
          <a:lstStyle/>
          <a:p>
            <a:pPr fontAlgn="base"/>
            <a:r>
              <a:rPr lang="en-US" dirty="0" smtClean="0"/>
              <a:t>Finally, a forum would be a fantastic way to connect with the individuals that access your website. The ability to communicate with those people who, on a national level, fight for the rights of the homeless creates a trickle down community of passion. We believe that creating a forum will foster discussion not only with the service provider community, but also between homeless individuals looking to get more involved in the plight of their brothers and sisters. The forum also opens an opportunity for the user community to give you additional suggestions about how the site could be improved and changed to foster additional access and communication.</a:t>
            </a:r>
          </a:p>
          <a:p>
            <a:pPr fontAlgn="base"/>
            <a:r>
              <a:rPr lang="en-US" dirty="0" smtClean="0"/>
              <a:t>We appreciate your time and consideration of our suggestions, and would be happy to discuss these issues in greater detail</a:t>
            </a: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Response</a:t>
            </a:r>
            <a:endParaRPr lang="en-US" dirty="0"/>
          </a:p>
        </p:txBody>
      </p:sp>
      <p:sp>
        <p:nvSpPr>
          <p:cNvPr id="3" name="Content Placeholder 2"/>
          <p:cNvSpPr>
            <a:spLocks noGrp="1"/>
          </p:cNvSpPr>
          <p:nvPr>
            <p:ph idx="1"/>
          </p:nvPr>
        </p:nvSpPr>
        <p:spPr/>
        <p:txBody>
          <a:bodyPr>
            <a:normAutofit lnSpcReduction="10000"/>
          </a:bodyPr>
          <a:lstStyle/>
          <a:p>
            <a:r>
              <a:rPr lang="en-US" dirty="0" smtClean="0"/>
              <a:t>We are most proud of this aspect of the project, as it represents a tangible effort on our part to effect a Model Democratic change in the larger society. We received a favorable response to our email and expect to keep the lines of communication open for any possible changes that the National Coalition for the Homeless will implement to their website.</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Knol</a:t>
            </a:r>
            <a:endParaRPr lang="en-US" dirty="0"/>
          </a:p>
        </p:txBody>
      </p:sp>
      <p:sp>
        <p:nvSpPr>
          <p:cNvPr id="3" name="Content Placeholder 2"/>
          <p:cNvSpPr>
            <a:spLocks noGrp="1"/>
          </p:cNvSpPr>
          <p:nvPr>
            <p:ph idx="1"/>
          </p:nvPr>
        </p:nvSpPr>
        <p:spPr/>
        <p:txBody>
          <a:bodyPr/>
          <a:lstStyle/>
          <a:p>
            <a:r>
              <a:rPr lang="en-US" dirty="0" smtClean="0"/>
              <a:t>You can also find our </a:t>
            </a:r>
            <a:r>
              <a:rPr lang="en-US" dirty="0" err="1" smtClean="0"/>
              <a:t>knol</a:t>
            </a:r>
            <a:r>
              <a:rPr lang="en-US" dirty="0" smtClean="0"/>
              <a:t> at </a:t>
            </a:r>
            <a:r>
              <a:rPr lang="en-US" dirty="0" smtClean="0">
                <a:hlinkClick r:id="rId2"/>
              </a:rPr>
              <a:t>http://knol.google.com/k/anonymous/model-authoritative-vs-model-democratic/3itmqovtj77i9/1#</a:t>
            </a:r>
            <a:r>
              <a:rPr lang="en-US" dirty="0" smtClean="0"/>
              <a:t>.</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normAutofit fontScale="47500" lnSpcReduction="20000"/>
          </a:bodyPr>
          <a:lstStyle/>
          <a:p>
            <a:pPr fontAlgn="base"/>
            <a:r>
              <a:rPr lang="en-US" dirty="0" smtClean="0"/>
              <a:t>Fischer, G. (2005) "Distances and Diversity: Sources for Social </a:t>
            </a:r>
            <a:r>
              <a:rPr lang="en-US" dirty="0" err="1" smtClean="0"/>
              <a:t>Creativity,"</a:t>
            </a:r>
            <a:r>
              <a:rPr lang="en-US" i="1" dirty="0" err="1" smtClean="0"/>
              <a:t>Proceedings</a:t>
            </a:r>
            <a:r>
              <a:rPr lang="en-US" i="1" dirty="0" smtClean="0"/>
              <a:t> of Creativity &amp; Cognition</a:t>
            </a:r>
            <a:r>
              <a:rPr lang="en-US" dirty="0" smtClean="0"/>
              <a:t>, London, April, pp. 128-136.</a:t>
            </a:r>
            <a:r>
              <a:rPr lang="en-US" dirty="0" smtClean="0">
                <a:hlinkClick r:id="rId2"/>
              </a:rPr>
              <a:t>http://l3d.cs.colorado.edu/~</a:t>
            </a:r>
            <a:r>
              <a:rPr lang="en-US" dirty="0" err="1" smtClean="0">
                <a:hlinkClick r:id="rId2"/>
              </a:rPr>
              <a:t>gerhard</a:t>
            </a:r>
            <a:r>
              <a:rPr lang="en-US" dirty="0" smtClean="0">
                <a:hlinkClick r:id="rId2"/>
              </a:rPr>
              <a:t>/papers/creativity-cognition-2005.pdf</a:t>
            </a:r>
            <a:endParaRPr lang="en-US" dirty="0" smtClean="0"/>
          </a:p>
          <a:p>
            <a:pPr fontAlgn="base"/>
            <a:r>
              <a:rPr lang="en-US" dirty="0" smtClean="0"/>
              <a:t> </a:t>
            </a:r>
          </a:p>
          <a:p>
            <a:pPr fontAlgn="base"/>
            <a:r>
              <a:rPr lang="en-US" dirty="0" smtClean="0"/>
              <a:t>Fischer, G. (2007): "Meta-Design: Expanding Boundaries and Redistributing Control in Design", Proceedings of the Interact'2007 Conference, Rio de Janeiro, Brazil, September, pp. 193-206;</a:t>
            </a:r>
            <a:r>
              <a:rPr lang="en-US" dirty="0" smtClean="0">
                <a:hlinkClick r:id="rId3"/>
              </a:rPr>
              <a:t>http://l3d.cs.colorado.edu/~</a:t>
            </a:r>
            <a:r>
              <a:rPr lang="en-US" dirty="0" err="1" smtClean="0">
                <a:hlinkClick r:id="rId3"/>
              </a:rPr>
              <a:t>gerhard</a:t>
            </a:r>
            <a:r>
              <a:rPr lang="en-US" dirty="0" smtClean="0">
                <a:hlinkClick r:id="rId3"/>
              </a:rPr>
              <a:t>/papers/Interact-2007.pdf</a:t>
            </a:r>
            <a:endParaRPr lang="en-US" dirty="0" smtClean="0"/>
          </a:p>
          <a:p>
            <a:pPr fontAlgn="base"/>
            <a:r>
              <a:rPr lang="en-US" dirty="0" smtClean="0"/>
              <a:t> </a:t>
            </a:r>
          </a:p>
          <a:p>
            <a:pPr fontAlgn="base"/>
            <a:r>
              <a:rPr lang="en-US" dirty="0" smtClean="0"/>
              <a:t>Fischer, G. (2009): "Democratizing Design: New Challenges and Opportunities for Computer-Supported Collaborative Learning", In Proceedings (</a:t>
            </a:r>
            <a:r>
              <a:rPr lang="en-US" dirty="0" err="1" smtClean="0"/>
              <a:t>Vol</a:t>
            </a:r>
            <a:r>
              <a:rPr lang="en-US" dirty="0" smtClean="0"/>
              <a:t> 1) of CSCL'2009: 8th International Conference on Computer Supported Collaborative Learning, June 8-13, 2009, University of the Aegean, Rhodes, Greece, pp 282-286,</a:t>
            </a:r>
            <a:r>
              <a:rPr lang="en-US" dirty="0" smtClean="0">
                <a:hlinkClick r:id="rId4"/>
              </a:rPr>
              <a:t>http://l3d.cs.colorado.edu/~</a:t>
            </a:r>
            <a:r>
              <a:rPr lang="en-US" dirty="0" err="1" smtClean="0">
                <a:hlinkClick r:id="rId4"/>
              </a:rPr>
              <a:t>gerhard</a:t>
            </a:r>
            <a:r>
              <a:rPr lang="en-US" dirty="0" smtClean="0">
                <a:hlinkClick r:id="rId4"/>
              </a:rPr>
              <a:t>/papers/2009-CSCL-paper.pdf</a:t>
            </a:r>
            <a:endParaRPr lang="en-US" dirty="0" smtClean="0"/>
          </a:p>
          <a:p>
            <a:pPr fontAlgn="base"/>
            <a:r>
              <a:rPr lang="en-US" dirty="0" smtClean="0"/>
              <a:t> </a:t>
            </a:r>
          </a:p>
          <a:p>
            <a:pPr fontAlgn="base"/>
            <a:r>
              <a:rPr lang="en-US" i="1" dirty="0" err="1" smtClean="0"/>
              <a:t>Knol</a:t>
            </a:r>
            <a:r>
              <a:rPr lang="en-US" dirty="0" smtClean="0"/>
              <a:t>. Google, 2009. Web. 9 Dec. 2010. &lt;http://knol.google.com/k&gt;.</a:t>
            </a:r>
          </a:p>
          <a:p>
            <a:pPr fontAlgn="base"/>
            <a:r>
              <a:rPr lang="en-US" dirty="0" err="1" smtClean="0"/>
              <a:t>Holtorf</a:t>
            </a:r>
            <a:r>
              <a:rPr lang="en-US" dirty="0" smtClean="0"/>
              <a:t>, Cornelius. </a:t>
            </a:r>
            <a:r>
              <a:rPr lang="en-US" i="1" dirty="0" smtClean="0"/>
              <a:t>The Democratic Model</a:t>
            </a:r>
            <a:r>
              <a:rPr lang="en-US" dirty="0" smtClean="0"/>
              <a:t>. </a:t>
            </a:r>
            <a:r>
              <a:rPr lang="en-US" dirty="0" err="1" smtClean="0"/>
              <a:t>N.p</a:t>
            </a:r>
            <a:r>
              <a:rPr lang="en-US" dirty="0" smtClean="0"/>
              <a:t>., 16 Sept. 2005. Web. 10 Dec. 2010. &lt;http://traumwerk.stanford.edu:3455/populararchaeology/70&gt;</a:t>
            </a:r>
          </a:p>
          <a:p>
            <a:pPr fontAlgn="base"/>
            <a:r>
              <a:rPr lang="en-US" i="1" dirty="0" smtClean="0"/>
              <a:t>National Coalition for the Homeless</a:t>
            </a:r>
            <a:r>
              <a:rPr lang="en-US" dirty="0" smtClean="0"/>
              <a:t>. Web. 9 Dec. 2010. &lt;http://www.nationalhomeless.org/&gt;.</a:t>
            </a:r>
          </a:p>
          <a:p>
            <a:pPr fontAlgn="base"/>
            <a:r>
              <a:rPr lang="en-US" dirty="0" smtClean="0"/>
              <a:t> </a:t>
            </a:r>
          </a:p>
          <a:p>
            <a:pPr fontAlgn="base"/>
            <a:r>
              <a:rPr lang="en-US" dirty="0" smtClean="0"/>
              <a:t>"Wikipedia: What Wikipedia is Not." </a:t>
            </a:r>
            <a:r>
              <a:rPr lang="en-US" i="1" dirty="0" smtClean="0"/>
              <a:t>Wikipedia</a:t>
            </a:r>
            <a:r>
              <a:rPr lang="en-US" dirty="0" smtClean="0"/>
              <a:t>. </a:t>
            </a:r>
            <a:r>
              <a:rPr lang="en-US" dirty="0" err="1" smtClean="0"/>
              <a:t>N.p</a:t>
            </a:r>
            <a:r>
              <a:rPr lang="en-US" dirty="0" smtClean="0"/>
              <a:t>., 8 Dec. 2010. Web. 9 Dec. </a:t>
            </a:r>
            <a:br>
              <a:rPr lang="en-US" dirty="0" smtClean="0"/>
            </a:br>
            <a:r>
              <a:rPr lang="en-US" dirty="0" smtClean="0"/>
              <a:t> 2010. &lt;http://en.wikipedia.org/wiki/Wikipedia:What_Wikipedia_is_not&gt;</a:t>
            </a:r>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133600"/>
            <a:ext cx="7467600" cy="1143000"/>
          </a:xfrm>
        </p:spPr>
        <p:txBody>
          <a:bodyPr/>
          <a:lstStyle/>
          <a:p>
            <a:r>
              <a:rPr lang="en-US" dirty="0" smtClean="0"/>
              <a:t>Questions or Comments?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Abstract</a:t>
            </a:r>
            <a:endParaRPr lang="en-US" dirty="0"/>
          </a:p>
        </p:txBody>
      </p:sp>
      <p:sp>
        <p:nvSpPr>
          <p:cNvPr id="3" name="Content Placeholder 2"/>
          <p:cNvSpPr>
            <a:spLocks noGrp="1"/>
          </p:cNvSpPr>
          <p:nvPr>
            <p:ph idx="1"/>
          </p:nvPr>
        </p:nvSpPr>
        <p:spPr/>
        <p:txBody>
          <a:bodyPr/>
          <a:lstStyle/>
          <a:p>
            <a:r>
              <a:rPr lang="en-US" dirty="0" smtClean="0"/>
              <a:t>Decision </a:t>
            </a:r>
            <a:r>
              <a:rPr lang="en-US" dirty="0" smtClean="0"/>
              <a:t>to use MA or MD over the other distinguishes organization’s </a:t>
            </a:r>
            <a:r>
              <a:rPr lang="en-US" dirty="0" smtClean="0"/>
              <a:t>motives</a:t>
            </a:r>
          </a:p>
          <a:p>
            <a:r>
              <a:rPr lang="en-US" dirty="0" smtClean="0"/>
              <a:t>Model Authoritative </a:t>
            </a:r>
          </a:p>
          <a:p>
            <a:r>
              <a:rPr lang="en-US" dirty="0" smtClean="0"/>
              <a:t>Model Democratic 	</a:t>
            </a:r>
            <a:endParaRPr lang="en-US" dirty="0" smtClean="0"/>
          </a:p>
          <a:p>
            <a:r>
              <a:rPr lang="en-US" dirty="0" smtClean="0"/>
              <a:t>Explore +/- of each </a:t>
            </a:r>
            <a:r>
              <a:rPr lang="en-US" dirty="0" smtClean="0"/>
              <a:t>model</a:t>
            </a:r>
          </a:p>
          <a:p>
            <a:pPr>
              <a:buNone/>
            </a:pPr>
            <a:endParaRPr lang="en-US"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Keywords</a:t>
            </a:r>
            <a:endParaRPr lang="en-US" dirty="0"/>
          </a:p>
        </p:txBody>
      </p:sp>
      <p:sp>
        <p:nvSpPr>
          <p:cNvPr id="3" name="Content Placeholder 2"/>
          <p:cNvSpPr>
            <a:spLocks noGrp="1"/>
          </p:cNvSpPr>
          <p:nvPr>
            <p:ph idx="1"/>
          </p:nvPr>
        </p:nvSpPr>
        <p:spPr>
          <a:xfrm>
            <a:off x="457200" y="1600200"/>
            <a:ext cx="7924800" cy="4525963"/>
          </a:xfrm>
        </p:spPr>
        <p:txBody>
          <a:bodyPr>
            <a:normAutofit fontScale="92500" lnSpcReduction="10000"/>
          </a:bodyPr>
          <a:lstStyle/>
          <a:p>
            <a:r>
              <a:rPr lang="en-US" dirty="0" smtClean="0"/>
              <a:t>Model Authoritative </a:t>
            </a:r>
          </a:p>
          <a:p>
            <a:r>
              <a:rPr lang="en-US" dirty="0" smtClean="0"/>
              <a:t>Model Democratic</a:t>
            </a:r>
          </a:p>
          <a:p>
            <a:r>
              <a:rPr lang="en-US" dirty="0" smtClean="0"/>
              <a:t>Design Methodologies</a:t>
            </a:r>
          </a:p>
          <a:p>
            <a:r>
              <a:rPr lang="en-US" dirty="0" smtClean="0"/>
              <a:t>Human Centered </a:t>
            </a:r>
            <a:r>
              <a:rPr lang="en-US" dirty="0" smtClean="0"/>
              <a:t>Design</a:t>
            </a:r>
          </a:p>
          <a:p>
            <a:r>
              <a:rPr lang="en-US" dirty="0" smtClean="0"/>
              <a:t>Information Repository</a:t>
            </a:r>
          </a:p>
          <a:p>
            <a:r>
              <a:rPr lang="en-US" dirty="0" smtClean="0"/>
              <a:t>Passive consumer</a:t>
            </a:r>
          </a:p>
          <a:p>
            <a:r>
              <a:rPr lang="en-US" dirty="0" smtClean="0"/>
              <a:t>Prosumer</a:t>
            </a:r>
          </a:p>
          <a:p>
            <a:r>
              <a:rPr lang="en-US" dirty="0" smtClean="0"/>
              <a:t>Meta-design</a:t>
            </a:r>
          </a:p>
          <a:p>
            <a:r>
              <a:rPr lang="en-US" dirty="0" err="1" smtClean="0"/>
              <a:t>Underdesign</a:t>
            </a:r>
            <a:endParaRPr lang="en-US"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a:t>
            </a:r>
            <a:endParaRPr lang="en-US" dirty="0"/>
          </a:p>
        </p:txBody>
      </p:sp>
      <p:sp>
        <p:nvSpPr>
          <p:cNvPr id="3" name="Content Placeholder 2"/>
          <p:cNvSpPr>
            <a:spLocks noGrp="1"/>
          </p:cNvSpPr>
          <p:nvPr>
            <p:ph idx="1"/>
          </p:nvPr>
        </p:nvSpPr>
        <p:spPr/>
        <p:txBody>
          <a:bodyPr/>
          <a:lstStyle/>
          <a:p>
            <a:r>
              <a:rPr lang="en-US" dirty="0" smtClean="0"/>
              <a:t>Why would an organization want to change their web presence and how does this affect their viewers?</a:t>
            </a:r>
            <a:endParaRPr lang="en-US" dirty="0" smtClean="0"/>
          </a:p>
          <a:p>
            <a:r>
              <a:rPr lang="en-US" dirty="0" smtClean="0"/>
              <a:t>Model Democratic is NOT always the preferred </a:t>
            </a:r>
            <a:r>
              <a:rPr lang="en-US" dirty="0" smtClean="0"/>
              <a:t>model</a:t>
            </a:r>
          </a:p>
          <a:p>
            <a:r>
              <a:rPr lang="en-US" dirty="0" err="1" smtClean="0"/>
              <a:t>Knol</a:t>
            </a:r>
            <a:r>
              <a:rPr lang="en-US" dirty="0" smtClean="0"/>
              <a:t> (not Wikipedia)</a:t>
            </a:r>
          </a:p>
          <a:p>
            <a:r>
              <a:rPr lang="en-US" dirty="0" smtClean="0"/>
              <a:t>National Coalition for the Homeless</a:t>
            </a:r>
            <a:endParaRPr lang="en-US"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Methodology</a:t>
            </a:r>
            <a:endParaRPr lang="en-US" dirty="0"/>
          </a:p>
        </p:txBody>
      </p:sp>
      <p:sp>
        <p:nvSpPr>
          <p:cNvPr id="3" name="Content Placeholder 2"/>
          <p:cNvSpPr>
            <a:spLocks noGrp="1"/>
          </p:cNvSpPr>
          <p:nvPr>
            <p:ph idx="1"/>
          </p:nvPr>
        </p:nvSpPr>
        <p:spPr/>
        <p:txBody>
          <a:bodyPr/>
          <a:lstStyle/>
          <a:p>
            <a:r>
              <a:rPr lang="en-US" dirty="0" smtClean="0"/>
              <a:t>Gain a detailed understanding of </a:t>
            </a:r>
            <a:r>
              <a:rPr lang="en-US" dirty="0" smtClean="0"/>
              <a:t>Model Authoritative and Model Democratic</a:t>
            </a:r>
          </a:p>
          <a:p>
            <a:pPr lvl="1">
              <a:buFont typeface="Wingdings" pitchFamily="2" charset="2"/>
              <a:buChar char="Ø"/>
            </a:pPr>
            <a:r>
              <a:rPr lang="en-US" dirty="0" smtClean="0"/>
              <a:t>Persuasive conclusions one way or another</a:t>
            </a:r>
          </a:p>
          <a:p>
            <a:r>
              <a:rPr lang="en-US" dirty="0" smtClean="0"/>
              <a:t>Analyze and contribute to organization’s website </a:t>
            </a:r>
          </a:p>
          <a:p>
            <a:pPr lvl="1">
              <a:buFont typeface="Wingdings" pitchFamily="2" charset="2"/>
              <a:buChar char="Ø"/>
            </a:pPr>
            <a:r>
              <a:rPr lang="en-US" dirty="0" smtClean="0"/>
              <a:t>Much can be drawn from feedback</a:t>
            </a:r>
          </a:p>
          <a:p>
            <a:r>
              <a:rPr lang="en-US" dirty="0" smtClean="0"/>
              <a:t>Community contribution </a:t>
            </a:r>
            <a:r>
              <a:rPr lang="en-US" dirty="0" smtClean="0"/>
              <a:t>via </a:t>
            </a:r>
            <a:r>
              <a:rPr lang="en-US" dirty="0" err="1" smtClean="0"/>
              <a:t>Knol</a:t>
            </a:r>
            <a:r>
              <a:rPr lang="en-US" dirty="0" smtClean="0"/>
              <a:t> &amp; writing to National Coalition for the Homeless</a:t>
            </a:r>
            <a:endParaRPr lang="en-US" dirty="0" smtClean="0"/>
          </a:p>
          <a:p>
            <a:endParaRPr lang="en-US"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Unique?</a:t>
            </a:r>
            <a:endParaRPr lang="en-US" dirty="0"/>
          </a:p>
        </p:txBody>
      </p:sp>
      <p:sp>
        <p:nvSpPr>
          <p:cNvPr id="3" name="Content Placeholder 2"/>
          <p:cNvSpPr>
            <a:spLocks noGrp="1"/>
          </p:cNvSpPr>
          <p:nvPr>
            <p:ph idx="1"/>
          </p:nvPr>
        </p:nvSpPr>
        <p:spPr/>
        <p:txBody>
          <a:bodyPr/>
          <a:lstStyle/>
          <a:p>
            <a:r>
              <a:rPr lang="en-US" dirty="0" smtClean="0"/>
              <a:t>Important AND Interesting!</a:t>
            </a:r>
          </a:p>
          <a:p>
            <a:r>
              <a:rPr lang="en-US" dirty="0" smtClean="0"/>
              <a:t>Actual practice whether conscious or not</a:t>
            </a:r>
          </a:p>
          <a:p>
            <a:r>
              <a:rPr lang="en-US" dirty="0" smtClean="0"/>
              <a:t>Tangible results/impact</a:t>
            </a:r>
          </a:p>
          <a:p>
            <a:r>
              <a:rPr lang="en-US" dirty="0" smtClean="0"/>
              <a:t>Expand knowledge/experience</a:t>
            </a:r>
          </a:p>
          <a:p>
            <a:r>
              <a:rPr lang="en-US" b="1" dirty="0" smtClean="0"/>
              <a:t>Lack of relevant literature on the subject specifically</a:t>
            </a:r>
            <a:endParaRPr lang="en-US" b="1"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Contributions</a:t>
            </a:r>
            <a:endParaRPr lang="en-US" dirty="0"/>
          </a:p>
        </p:txBody>
      </p:sp>
      <p:sp>
        <p:nvSpPr>
          <p:cNvPr id="3" name="Content Placeholder 2"/>
          <p:cNvSpPr>
            <a:spLocks noGrp="1"/>
          </p:cNvSpPr>
          <p:nvPr>
            <p:ph idx="1"/>
          </p:nvPr>
        </p:nvSpPr>
        <p:spPr/>
        <p:txBody>
          <a:bodyPr/>
          <a:lstStyle/>
          <a:p>
            <a:r>
              <a:rPr lang="en-US" dirty="0" smtClean="0"/>
              <a:t>Jon &amp; Ariel = team</a:t>
            </a:r>
          </a:p>
          <a:p>
            <a:pPr lvl="1">
              <a:buFont typeface="Wingdings" pitchFamily="2" charset="2"/>
              <a:buChar char="Ø"/>
            </a:pPr>
            <a:r>
              <a:rPr lang="en-US" dirty="0" smtClean="0"/>
              <a:t>Research </a:t>
            </a:r>
          </a:p>
          <a:p>
            <a:pPr lvl="1">
              <a:buFont typeface="Wingdings" pitchFamily="2" charset="2"/>
              <a:buChar char="Ø"/>
            </a:pPr>
            <a:r>
              <a:rPr lang="en-US" dirty="0" smtClean="0"/>
              <a:t>Choose a fitting organization </a:t>
            </a:r>
          </a:p>
          <a:p>
            <a:pPr lvl="1">
              <a:buFont typeface="Wingdings" pitchFamily="2" charset="2"/>
              <a:buChar char="Ø"/>
            </a:pPr>
            <a:r>
              <a:rPr lang="en-US" dirty="0" smtClean="0"/>
              <a:t>Analyzing findings</a:t>
            </a:r>
          </a:p>
          <a:p>
            <a:pPr lvl="1">
              <a:buFont typeface="Wingdings" pitchFamily="2" charset="2"/>
              <a:buChar char="Ø"/>
            </a:pPr>
            <a:r>
              <a:rPr lang="en-US" dirty="0" smtClean="0"/>
              <a:t>Producing </a:t>
            </a:r>
            <a:r>
              <a:rPr lang="en-US" dirty="0" err="1" smtClean="0"/>
              <a:t>Knol</a:t>
            </a:r>
            <a:r>
              <a:rPr lang="en-US" dirty="0" smtClean="0"/>
              <a:t> </a:t>
            </a:r>
            <a:r>
              <a:rPr lang="en-US" dirty="0" smtClean="0"/>
              <a:t>page</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Past findings</a:t>
            </a:r>
            <a:endParaRPr lang="en-US" dirty="0"/>
          </a:p>
        </p:txBody>
      </p:sp>
      <p:sp>
        <p:nvSpPr>
          <p:cNvPr id="3" name="Content Placeholder 2"/>
          <p:cNvSpPr>
            <a:spLocks noGrp="1"/>
          </p:cNvSpPr>
          <p:nvPr>
            <p:ph idx="1"/>
          </p:nvPr>
        </p:nvSpPr>
        <p:spPr/>
        <p:txBody>
          <a:bodyPr/>
          <a:lstStyle/>
          <a:p>
            <a:r>
              <a:rPr lang="en-US" dirty="0" smtClean="0"/>
              <a:t>Professor Fischer’s “Democratizing Design: New Challenges and Opportunities for Computer-Supported Collaborative Learning</a:t>
            </a:r>
            <a:r>
              <a:rPr lang="en-US" dirty="0" smtClean="0"/>
              <a:t>”</a:t>
            </a:r>
          </a:p>
          <a:p>
            <a:r>
              <a:rPr lang="en-US" dirty="0" smtClean="0"/>
              <a:t>Cornelius </a:t>
            </a:r>
            <a:r>
              <a:rPr lang="en-US" dirty="0" err="1" smtClean="0"/>
              <a:t>Holtorf</a:t>
            </a:r>
            <a:r>
              <a:rPr lang="en-US" dirty="0" smtClean="0"/>
              <a:t> at Stanford explains the Democratic Model (persuasive standpoint)</a:t>
            </a:r>
          </a:p>
          <a:p>
            <a:endParaRPr lang="en-US" dirty="0" smtClean="0"/>
          </a:p>
          <a:p>
            <a:pPr>
              <a:buNone/>
            </a:pPr>
            <a:endParaRPr lang="en-US"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and Findings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In defining Model Democratic and Model Authoritative, we rely heavily on the definitive paper “Democratizing Design: New Challenges and Opportunities for Computer-Supported Collaborative Learning” by Gerhard Fischer of the University of Colorado, where the terms originated. Model Authoritative is said to be a “Professionally Dominated Design Culture”, where a “small number of experts... acting as contributors and a large number of passive consumers” interact with the information. Model Democratic is a “Democratized Design Culture” where there are a large number of </a:t>
            </a:r>
            <a:r>
              <a:rPr lang="en-US" dirty="0" err="1" smtClean="0"/>
              <a:t>prosumers</a:t>
            </a:r>
            <a:r>
              <a:rPr lang="en-US" dirty="0" smtClean="0"/>
              <a:t> who access the information. (Fischer 2006)</a:t>
            </a:r>
            <a:endParaRPr lang="en-US" dirty="0"/>
          </a:p>
        </p:txBody>
      </p:sp>
    </p:spTree>
  </p:cSld>
  <p:clrMapOvr>
    <a:masterClrMapping/>
  </p:clrMapOvr>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59</TotalTime>
  <Words>1098</Words>
  <Application>Microsoft Office PowerPoint</Application>
  <PresentationFormat>On-screen Show (4:3)</PresentationFormat>
  <Paragraphs>73</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Technic</vt:lpstr>
      <vt:lpstr>Model Authoritative VS Model Democratic</vt:lpstr>
      <vt:lpstr>Abstract</vt:lpstr>
      <vt:lpstr>Keywords</vt:lpstr>
      <vt:lpstr>Goal</vt:lpstr>
      <vt:lpstr>Methodology</vt:lpstr>
      <vt:lpstr>Unique?</vt:lpstr>
      <vt:lpstr>Contributions</vt:lpstr>
      <vt:lpstr>Past findings</vt:lpstr>
      <vt:lpstr>Results and Findings</vt:lpstr>
      <vt:lpstr>Results and Findings</vt:lpstr>
      <vt:lpstr>Our Letter</vt:lpstr>
      <vt:lpstr>Our Letter</vt:lpstr>
      <vt:lpstr>Our Letter</vt:lpstr>
      <vt:lpstr>Response</vt:lpstr>
      <vt:lpstr>Knol</vt:lpstr>
      <vt:lpstr>References</vt:lpstr>
      <vt:lpstr>Questions or Comments?</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Model Authoritative VS Model Democratic</dc:title>
  <dc:creator>Ariel Jana Aguilar</dc:creator>
  <cp:lastModifiedBy>Ariel Jana Aguilar</cp:lastModifiedBy>
  <cp:revision>16</cp:revision>
  <dcterms:created xsi:type="dcterms:W3CDTF">2010-11-15T05:36:14Z</dcterms:created>
  <dcterms:modified xsi:type="dcterms:W3CDTF">2010-12-11T03:22:07Z</dcterms:modified>
</cp:coreProperties>
</file>