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7" r:id="rId2"/>
    <p:sldId id="256" r:id="rId3"/>
    <p:sldId id="259" r:id="rId4"/>
    <p:sldId id="258" r:id="rId5"/>
    <p:sldId id="260" r:id="rId6"/>
    <p:sldId id="274" r:id="rId7"/>
    <p:sldId id="262" r:id="rId8"/>
    <p:sldId id="261" r:id="rId9"/>
    <p:sldId id="271" r:id="rId10"/>
    <p:sldId id="272" r:id="rId11"/>
    <p:sldId id="263" r:id="rId12"/>
    <p:sldId id="264" r:id="rId13"/>
    <p:sldId id="266" r:id="rId14"/>
    <p:sldId id="267" r:id="rId15"/>
    <p:sldId id="269" r:id="rId16"/>
    <p:sldId id="270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1014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213995C-4FE8-46A1-B349-D8849B5517D4}" type="datetimeFigureOut">
              <a:rPr lang="en-US" smtClean="0"/>
              <a:pPr/>
              <a:t>11/5/2008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18F3280-74E5-45E1-8F8A-EEDE89A3B7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Semantic Graph Databases </a:t>
            </a:r>
            <a:br>
              <a:rPr lang="en-US" dirty="0" smtClean="0"/>
            </a:br>
            <a:r>
              <a:rPr lang="en-US" dirty="0" smtClean="0"/>
              <a:t>and the Future of the Web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Diana </a:t>
            </a:r>
            <a:r>
              <a:rPr lang="en-US" dirty="0" err="1" smtClean="0"/>
              <a:t>Tamabayeva</a:t>
            </a:r>
            <a:r>
              <a:rPr lang="en-US" dirty="0" smtClean="0"/>
              <a:t> &amp; Dan Delany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Standard Types.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638801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Standard methods for relationships between defined data types, </a:t>
            </a:r>
            <a:r>
              <a:rPr lang="en-US" sz="2800" dirty="0" err="1" smtClean="0"/>
              <a:t>eg</a:t>
            </a:r>
            <a:r>
              <a:rPr lang="en-US" sz="2800" dirty="0" smtClean="0"/>
              <a:t>. “Event” objects</a:t>
            </a:r>
            <a:endParaRPr lang="en-US" sz="2800" dirty="0"/>
          </a:p>
        </p:txBody>
      </p:sp>
      <p:pic>
        <p:nvPicPr>
          <p:cNvPr id="10" name="Picture 9" descr="standards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19581"/>
            <a:ext cx="7467600" cy="3885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 The Social Graph.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600200"/>
            <a:ext cx="5105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 The Social Graph.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762000" y="1513943"/>
            <a:ext cx="7501220" cy="465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752600" y="6019800"/>
            <a:ext cx="601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Semantic social graph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Think bigger: events, plans, blog posts, photos,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 The Social Graph.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676400"/>
            <a:ext cx="9144000" cy="410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 l="15000" t="16667" r="22500"/>
          <a:stretch>
            <a:fillRect/>
          </a:stretch>
        </p:blipFill>
        <p:spPr bwMode="auto">
          <a:xfrm>
            <a:off x="5181600" y="4953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14400" y="5410200"/>
            <a:ext cx="3886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Privacy:</a:t>
            </a:r>
          </a:p>
          <a:p>
            <a:r>
              <a:rPr lang="en-US" dirty="0" smtClean="0"/>
              <a:t>How much of the web should one be allowed to see?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 What? The You Node.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1752600"/>
            <a:ext cx="5535105" cy="4658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562600" y="2819400"/>
            <a:ext cx="3429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Object-oriented relationship with all personal information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Use for federated authentication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Security concerns: different data requires different </a:t>
            </a:r>
            <a:r>
              <a:rPr lang="en-US" sz="2000" dirty="0" err="1" smtClean="0"/>
              <a:t>priveliges</a:t>
            </a:r>
            <a:endParaRPr lang="en-US" sz="2000" dirty="0" smtClean="0"/>
          </a:p>
        </p:txBody>
      </p:sp>
      <p:sp>
        <p:nvSpPr>
          <p:cNvPr id="5" name="Oval 4"/>
          <p:cNvSpPr/>
          <p:nvPr/>
        </p:nvSpPr>
        <p:spPr>
          <a:xfrm>
            <a:off x="1219200" y="3667126"/>
            <a:ext cx="76200" cy="762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66785" y="3862393"/>
            <a:ext cx="76200" cy="76200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738185" y="4076696"/>
            <a:ext cx="76200" cy="762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42911" y="4271963"/>
            <a:ext cx="76200" cy="762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81019" y="4452941"/>
            <a:ext cx="76200" cy="762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57252" y="4667252"/>
            <a:ext cx="76200" cy="762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 What? The Collaborative Graph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t="4480" b="25333"/>
          <a:stretch>
            <a:fillRect/>
          </a:stretch>
        </p:blipFill>
        <p:spPr bwMode="auto">
          <a:xfrm>
            <a:off x="0" y="1524000"/>
            <a:ext cx="91440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5334000"/>
            <a:ext cx="8991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Semantic graphs can support collaboration by allowing users to create nodes, and edit their properties and relations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A wiki is a sort of semantic graph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Freebase: The Everything Graph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2819400"/>
            <a:ext cx="34290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Wikipedia-style effort to create exhaustive semantic network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Openly editable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Growing community of content publishers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Full, open source developer API allows scripted reading from and writing to the canonical graph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9048" t="15568" r="32381" b="47243"/>
          <a:stretch>
            <a:fillRect/>
          </a:stretch>
        </p:blipFill>
        <p:spPr bwMode="auto">
          <a:xfrm>
            <a:off x="0" y="1828800"/>
            <a:ext cx="5512981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the semantic graph data structure change the way people create and interact with data?</a:t>
            </a:r>
          </a:p>
          <a:p>
            <a:r>
              <a:rPr lang="en-US" dirty="0" smtClean="0"/>
              <a:t>Which domains are best for semantic graphs?</a:t>
            </a:r>
          </a:p>
          <a:p>
            <a:r>
              <a:rPr lang="en-US" dirty="0" smtClean="0"/>
              <a:t>How scalable and technically feasible is the implementation of a huge semantic graph?</a:t>
            </a:r>
          </a:p>
          <a:p>
            <a:r>
              <a:rPr lang="en-US" dirty="0" smtClean="0"/>
              <a:t>How can we best interact with these semantic graphs? Visualizations? NLP?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1.0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905000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Item ID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Price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23392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$2.33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94821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Peanut Butter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$6.80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01165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Frisbee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$5.00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84975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$2.07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23425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Kleenex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$1.25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93875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Watermelon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$6.42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66355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Coffee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$8.49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10184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Tylenol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$7.20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7200" y="5410200"/>
            <a:ext cx="822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Two-Dimensional Table of Data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2.0 – Relational DB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3429000" y="3581400"/>
          <a:ext cx="4419600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200"/>
                <a:gridCol w="1473200"/>
                <a:gridCol w="1473200"/>
              </a:tblGrid>
              <a:tr h="1872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Item ID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Description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Price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857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23392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Apple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$2.33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721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94821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Peanut Butter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$6.80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57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01165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Frisbee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$5.00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857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84975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Chips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$2.07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04800" y="52578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Uses unique key to lookup item in another table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Allows for rigidly structured relations between data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/>
              <a:t> </a:t>
            </a:r>
            <a:r>
              <a:rPr lang="en-US" sz="2800" dirty="0" smtClean="0"/>
              <a:t>Used by all web apps, everywhere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85800" y="1905000"/>
          <a:ext cx="5029200" cy="142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76400"/>
                <a:gridCol w="1676400"/>
              </a:tblGrid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Item ID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Sold at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Sold by</a:t>
                      </a:r>
                      <a:endParaRPr lang="en-US" sz="1400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94281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11/4/08</a:t>
                      </a:r>
                      <a:r>
                        <a:rPr lang="en-US" sz="1400" baseline="0" dirty="0" smtClean="0"/>
                        <a:t> 9:38:08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John G</a:t>
                      </a:r>
                      <a:endParaRPr lang="en-US" sz="1400" dirty="0"/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00165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11/4/08</a:t>
                      </a:r>
                      <a:r>
                        <a:rPr lang="en-US" sz="1400" baseline="0" dirty="0" smtClean="0"/>
                        <a:t> 9:46:16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John G</a:t>
                      </a:r>
                    </a:p>
                  </a:txBody>
                  <a:tcPr/>
                </a:tc>
              </a:tr>
              <a:tr h="3556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94281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11/4/08</a:t>
                      </a:r>
                      <a:r>
                        <a:rPr lang="en-US" sz="1400" baseline="0" dirty="0" smtClean="0"/>
                        <a:t> 9:48:56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John G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1600200" y="3276600"/>
            <a:ext cx="1981200" cy="1066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3.0? – Semantic Graph</a:t>
            </a:r>
            <a:endParaRPr lang="en-US" dirty="0"/>
          </a:p>
        </p:txBody>
      </p:sp>
      <p:pic>
        <p:nvPicPr>
          <p:cNvPr id="6" name="Content Placeholder 5" descr="node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600" y="2209800"/>
            <a:ext cx="2362200" cy="2362200"/>
          </a:xfrm>
        </p:spPr>
      </p:pic>
      <p:sp>
        <p:nvSpPr>
          <p:cNvPr id="7" name="TextBox 6"/>
          <p:cNvSpPr txBox="1"/>
          <p:nvPr/>
        </p:nvSpPr>
        <p:spPr>
          <a:xfrm>
            <a:off x="2057400" y="4876800"/>
            <a:ext cx="48221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Data stored in object nodes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3.0? – Semantic Graph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5105400"/>
            <a:ext cx="85555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Graph represents semantic relationships between</a:t>
            </a:r>
          </a:p>
          <a:p>
            <a:pPr algn="ctr"/>
            <a:r>
              <a:rPr lang="en-US" sz="3200" dirty="0" smtClean="0"/>
              <a:t>pieces of information.</a:t>
            </a:r>
          </a:p>
          <a:p>
            <a:pPr algn="ctr"/>
            <a:r>
              <a:rPr lang="en-US" sz="3200" dirty="0" smtClean="0"/>
              <a:t>Good for large, complex datasets with variety.</a:t>
            </a:r>
            <a:endParaRPr lang="en-US" sz="3200" dirty="0"/>
          </a:p>
        </p:txBody>
      </p:sp>
      <p:pic>
        <p:nvPicPr>
          <p:cNvPr id="8" name="Content Placeholder 7" descr="graph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81200"/>
            <a:ext cx="9144000" cy="2709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Structure Analysis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42253" y="2472349"/>
            <a:ext cx="30091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Dataset size</a:t>
            </a:r>
          </a:p>
          <a:p>
            <a:r>
              <a:rPr lang="en-US" sz="3200" dirty="0" smtClean="0"/>
              <a:t>Data Complexity</a:t>
            </a:r>
          </a:p>
          <a:p>
            <a:r>
              <a:rPr lang="en-US" sz="3200" dirty="0" smtClean="0"/>
              <a:t>Data Variety</a:t>
            </a: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4701" t="15217" r="6155" b="15217"/>
          <a:stretch>
            <a:fillRect/>
          </a:stretch>
        </p:blipFill>
        <p:spPr bwMode="auto">
          <a:xfrm>
            <a:off x="2590800" y="1752600"/>
            <a:ext cx="4648200" cy="2974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3962400" y="2743200"/>
            <a:ext cx="2362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962400" y="3276600"/>
            <a:ext cx="685800" cy="1295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591197" y="3885803"/>
            <a:ext cx="3657600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4268391" y="3885009"/>
            <a:ext cx="3656806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Content Placeholder 7"/>
          <p:cNvGraphicFramePr>
            <a:graphicFrameLocks/>
          </p:cNvGraphicFramePr>
          <p:nvPr/>
        </p:nvGraphicFramePr>
        <p:xfrm>
          <a:off x="2209800" y="4953000"/>
          <a:ext cx="1524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8000"/>
                <a:gridCol w="508000"/>
                <a:gridCol w="508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Item ID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Description</a:t>
                      </a:r>
                      <a:endParaRPr lang="en-US" sz="4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Price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23392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Apple</a:t>
                      </a:r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$2.33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47536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94821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Peanut Butter</a:t>
                      </a:r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$6.80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01165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Frisbee</a:t>
                      </a:r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$5.00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84975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Chips</a:t>
                      </a:r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$2.07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23425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Kleenex</a:t>
                      </a:r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$1.25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93875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Watermelon</a:t>
                      </a:r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$6.42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66355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Coffee</a:t>
                      </a:r>
                      <a:endParaRPr lang="en-US" sz="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$8.49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10184</a:t>
                      </a:r>
                      <a:endParaRPr lang="en-US" sz="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Tylenol</a:t>
                      </a:r>
                      <a:endParaRPr lang="en-US" sz="4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" dirty="0" smtClean="0"/>
                        <a:t>$7.20</a:t>
                      </a:r>
                      <a:endParaRPr lang="en-US" sz="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Content Placeholder 7"/>
          <p:cNvGraphicFramePr>
            <a:graphicFrameLocks/>
          </p:cNvGraphicFramePr>
          <p:nvPr/>
        </p:nvGraphicFramePr>
        <p:xfrm>
          <a:off x="4572000" y="4953000"/>
          <a:ext cx="914400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"/>
                <a:gridCol w="304800"/>
                <a:gridCol w="3048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Item ID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Description</a:t>
                      </a:r>
                      <a:endParaRPr lang="en-US" sz="3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Price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23392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Apple</a:t>
                      </a:r>
                      <a:endParaRPr lang="en-US" sz="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$2.33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94821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Peanut Butter</a:t>
                      </a:r>
                      <a:endParaRPr lang="en-US" sz="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$6.80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01165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Frisbee</a:t>
                      </a:r>
                      <a:endParaRPr lang="en-US" sz="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$5.00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84975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Chips</a:t>
                      </a:r>
                      <a:endParaRPr lang="en-US" sz="3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$2.07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5105400" y="5943600"/>
          <a:ext cx="10668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600"/>
                <a:gridCol w="355600"/>
                <a:gridCol w="3556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Item ID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Sold at</a:t>
                      </a:r>
                      <a:endParaRPr lang="en-US" sz="3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Sold by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62278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94281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11/4/08</a:t>
                      </a:r>
                      <a:r>
                        <a:rPr lang="en-US" sz="300" baseline="0" dirty="0" smtClean="0"/>
                        <a:t> 9:38:08</a:t>
                      </a:r>
                      <a:endParaRPr lang="en-US" sz="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John G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2278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00165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" dirty="0" smtClean="0"/>
                        <a:t>11/4/08</a:t>
                      </a:r>
                      <a:r>
                        <a:rPr lang="en-US" sz="300" baseline="0" dirty="0" smtClean="0"/>
                        <a:t> 9:46:16</a:t>
                      </a:r>
                      <a:endParaRPr lang="en-US" sz="3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" dirty="0" smtClean="0"/>
                        <a:t>John G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62278"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94281</a:t>
                      </a:r>
                      <a:endParaRPr lang="en-US" sz="3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00" dirty="0" smtClean="0"/>
                        <a:t>11/4/08</a:t>
                      </a:r>
                      <a:r>
                        <a:rPr lang="en-US" sz="300" baseline="0" dirty="0" smtClean="0"/>
                        <a:t> 9:48:56</a:t>
                      </a:r>
                      <a:endParaRPr lang="en-US" sz="300" dirty="0" smtClean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" dirty="0" smtClean="0"/>
                        <a:t>John G</a:t>
                      </a:r>
                      <a:endParaRPr lang="en-US" sz="3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rot="16200000" flipH="1">
            <a:off x="4572000" y="5638800"/>
            <a:ext cx="7620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" name="Content Placeholder 7" descr="graph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4800600"/>
            <a:ext cx="2714071" cy="80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</a:t>
            </a:r>
            <a:r>
              <a:rPr lang="en-US" dirty="0" err="1" smtClean="0"/>
              <a:t>Searchability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600200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Search engines require you to guess a phrase that might be in a document that might also contain the information you need, or guide you towards databases which might help: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5943600"/>
            <a:ext cx="9144000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“Where does the woman who lives at 2408 Walnut work?”</a:t>
            </a:r>
            <a:endParaRPr lang="en-US" sz="28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38095" t="9514" r="33334" b="79675"/>
          <a:stretch>
            <a:fillRect/>
          </a:stretch>
        </p:blipFill>
        <p:spPr bwMode="auto">
          <a:xfrm>
            <a:off x="2057400" y="3124200"/>
            <a:ext cx="566928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</a:t>
            </a:r>
            <a:r>
              <a:rPr lang="en-US" dirty="0" err="1" smtClean="0"/>
              <a:t>Searchability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1600200"/>
            <a:ext cx="87959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With semantic graphs, you can perform semantic searches</a:t>
            </a:r>
          </a:p>
          <a:p>
            <a:pPr algn="ctr"/>
            <a:r>
              <a:rPr lang="en-US" sz="2800" dirty="0" smtClean="0"/>
              <a:t> by traversing the graph:</a:t>
            </a:r>
            <a:endParaRPr lang="en-US" sz="2800" dirty="0"/>
          </a:p>
        </p:txBody>
      </p:sp>
      <p:pic>
        <p:nvPicPr>
          <p:cNvPr id="8" name="Content Placeholder 7" descr="graph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667000"/>
            <a:ext cx="9144000" cy="2709099"/>
          </a:xfrm>
        </p:spPr>
      </p:pic>
      <p:sp>
        <p:nvSpPr>
          <p:cNvPr id="9" name="TextBox 8"/>
          <p:cNvSpPr txBox="1"/>
          <p:nvPr/>
        </p:nvSpPr>
        <p:spPr>
          <a:xfrm>
            <a:off x="0" y="6019800"/>
            <a:ext cx="9144000" cy="5232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 smtClean="0"/>
              <a:t>“Where does the woman who lives at 2408 Walnut work?”</a:t>
            </a:r>
            <a:endParaRPr lang="en-US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Why? Standard Types.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638801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Standard methods for relationships between defined data types, </a:t>
            </a:r>
            <a:r>
              <a:rPr lang="en-US" sz="2800" dirty="0" err="1" smtClean="0"/>
              <a:t>eg</a:t>
            </a:r>
            <a:r>
              <a:rPr lang="en-US" sz="2800" dirty="0" smtClean="0"/>
              <a:t>. “Event” objects</a:t>
            </a:r>
            <a:endParaRPr lang="en-US" sz="2800" dirty="0"/>
          </a:p>
        </p:txBody>
      </p:sp>
      <p:pic>
        <p:nvPicPr>
          <p:cNvPr id="10" name="Picture 9" descr="standards1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24000"/>
            <a:ext cx="7467600" cy="4077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357</TotalTime>
  <Words>576</Words>
  <Application>Microsoft Office PowerPoint</Application>
  <PresentationFormat>On-screen Show (4:3)</PresentationFormat>
  <Paragraphs>161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Module</vt:lpstr>
      <vt:lpstr>Semantic Graph Databases  and the Future of the Web</vt:lpstr>
      <vt:lpstr>Database 1.0</vt:lpstr>
      <vt:lpstr>Database 2.0 – Relational DB</vt:lpstr>
      <vt:lpstr>Database 3.0? – Semantic Graph</vt:lpstr>
      <vt:lpstr>Database 3.0? – Semantic Graph</vt:lpstr>
      <vt:lpstr>Data Structure Analysis</vt:lpstr>
      <vt:lpstr>Why? Searchability.</vt:lpstr>
      <vt:lpstr>Why? Searchability.</vt:lpstr>
      <vt:lpstr>Why? Standard Types.</vt:lpstr>
      <vt:lpstr>Why? Standard Types.</vt:lpstr>
      <vt:lpstr>So What? The Social Graph.</vt:lpstr>
      <vt:lpstr>So What? The Social Graph.</vt:lpstr>
      <vt:lpstr>So What? The Social Graph.</vt:lpstr>
      <vt:lpstr>So What? The You Node.</vt:lpstr>
      <vt:lpstr>So What? The Collaborative Graph</vt:lpstr>
      <vt:lpstr>Freebase: The Everything Graph</vt:lpstr>
      <vt:lpstr>Questions…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37</cp:revision>
  <dcterms:created xsi:type="dcterms:W3CDTF">2008-11-05T16:44:25Z</dcterms:created>
  <dcterms:modified xsi:type="dcterms:W3CDTF">2008-11-05T22:44:08Z</dcterms:modified>
</cp:coreProperties>
</file>