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57" r:id="rId13"/>
    <p:sldId id="260" r:id="rId14"/>
    <p:sldId id="261" r:id="rId15"/>
    <p:sldId id="262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CEB84-4982-4DEB-883F-AD266D3536A0}" type="datetimeFigureOut">
              <a:rPr lang="en-US" smtClean="0"/>
              <a:pPr/>
              <a:t>3/31/2009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C17E9-EAB8-4B68-AB85-538AC37FB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3581400"/>
          </a:xfrm>
        </p:spPr>
        <p:txBody>
          <a:bodyPr>
            <a:normAutofit/>
          </a:bodyPr>
          <a:lstStyle/>
          <a:p>
            <a:r>
              <a:rPr lang="en-US" sz="66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Umbre</a:t>
            </a:r>
            <a:r>
              <a:rPr lang="en-US" sz="6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 la Project</a:t>
            </a:r>
            <a:endParaRPr lang="en-US" sz="66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7086600" cy="1447800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DCNM 2009</a:t>
            </a:r>
            <a:endParaRPr lang="en-US" sz="36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Picture 3" descr="cu 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5353050"/>
            <a:ext cx="609600" cy="971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27496">
            <a:off x="2875184" y="746792"/>
            <a:ext cx="2818949" cy="2893381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Open Designed Class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Brings Web2.0 to the classroom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Does it make everyone be satisfied?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Copyright issue in the class?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Collaboration in the class?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Being inspired or giving inspiration</a:t>
            </a:r>
          </a:p>
        </p:txBody>
      </p:sp>
      <p:pic>
        <p:nvPicPr>
          <p:cNvPr id="5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43991" y="60429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b="1" cap="none" smtClean="0"/>
              <a:t>NEXT WORK</a:t>
            </a:r>
            <a:endParaRPr lang="en-US" cap="none" smtClean="0"/>
          </a:p>
        </p:txBody>
      </p:sp>
      <p:sp>
        <p:nvSpPr>
          <p:cNvPr id="1126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The benefits of collaboration in the class</a:t>
            </a:r>
          </a:p>
          <a:p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How the complexity of game grows</a:t>
            </a:r>
          </a:p>
          <a:p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The biggest motivation factor in the class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43991" y="60429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Hypotheses</a:t>
            </a:r>
            <a:endParaRPr lang="en-US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Altruism Doesn’t Exist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Richness of Community Makes a Difference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Competition Fuels Contribution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Technological Support System for Community Increases Motivation</a:t>
            </a:r>
            <a:endParaRPr lang="en-US" sz="40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5410200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4250" y="6029325"/>
            <a:ext cx="142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What Kept Us Busy</a:t>
            </a:r>
            <a:endParaRPr lang="en-US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Formulating and Breaking down Hypothesis</a:t>
            </a:r>
          </a:p>
          <a:p>
            <a:r>
              <a:rPr lang="en-US" sz="36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Research</a:t>
            </a:r>
          </a:p>
          <a:p>
            <a:pPr lvl="1"/>
            <a:r>
              <a:rPr lang="en-US" sz="36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SketchUp Histories</a:t>
            </a:r>
          </a:p>
          <a:p>
            <a:pPr lvl="1"/>
            <a:r>
              <a:rPr lang="en-US" sz="36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Online Forums</a:t>
            </a:r>
          </a:p>
          <a:p>
            <a:pPr lvl="1"/>
            <a:r>
              <a:rPr lang="en-US" sz="36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Online Groups</a:t>
            </a:r>
            <a:endParaRPr lang="en-US" sz="36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5410200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4250" y="6029325"/>
            <a:ext cx="142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Preliminary Conclusions</a:t>
            </a:r>
            <a:endParaRPr lang="en-US" b="1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SketchUp community allows for different types of collaborations:</a:t>
            </a:r>
          </a:p>
          <a:p>
            <a:pPr lvl="1"/>
            <a:r>
              <a:rPr lang="en-US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Leisure</a:t>
            </a:r>
          </a:p>
          <a:p>
            <a:pPr lvl="1"/>
            <a:r>
              <a:rPr lang="en-US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Academic/Professional</a:t>
            </a:r>
          </a:p>
          <a:p>
            <a:pPr lvl="1"/>
            <a:r>
              <a:rPr lang="en-US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Individual</a:t>
            </a:r>
          </a:p>
          <a:p>
            <a:pPr lvl="1"/>
            <a:r>
              <a:rPr lang="en-US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Group</a:t>
            </a:r>
          </a:p>
          <a:p>
            <a:pPr lvl="1"/>
            <a:r>
              <a:rPr lang="en-US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Competitions</a:t>
            </a:r>
          </a:p>
          <a:p>
            <a:pPr lvl="1"/>
            <a:r>
              <a:rPr lang="en-US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Forums</a:t>
            </a:r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Paradoxically, we have reached the conclusion that the contributions are not as numerous as we thought they might be, and what’s available is hard to track.</a:t>
            </a:r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60429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4250" y="6029325"/>
            <a:ext cx="142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Next Steps</a:t>
            </a:r>
            <a:endParaRPr lang="en-US" b="1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Examine in more details 3 communities</a:t>
            </a:r>
          </a:p>
          <a:p>
            <a:pPr lvl="1"/>
            <a:r>
              <a:rPr lang="en-US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Competition</a:t>
            </a:r>
          </a:p>
          <a:p>
            <a:pPr lvl="1"/>
            <a:r>
              <a:rPr lang="en-US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Group Based</a:t>
            </a:r>
          </a:p>
          <a:p>
            <a:pPr lvl="1"/>
            <a:r>
              <a:rPr lang="en-US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Forum Based</a:t>
            </a:r>
          </a:p>
          <a:p>
            <a:r>
              <a:rPr lang="en-US" sz="2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Compare degree of participation</a:t>
            </a:r>
          </a:p>
          <a:p>
            <a:r>
              <a:rPr lang="en-US" sz="2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Compare differences</a:t>
            </a:r>
          </a:p>
          <a:p>
            <a:r>
              <a:rPr lang="en-US" sz="2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Analyze how different technologies are applied</a:t>
            </a:r>
          </a:p>
          <a:p>
            <a:r>
              <a:rPr lang="en-US" sz="2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Find ways to measure richness of communities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4250" y="6029325"/>
            <a:ext cx="142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6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7200" y="5410200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 b="1" dirty="0" smtClean="0"/>
              <a:t>YOU</a:t>
            </a:r>
            <a:endParaRPr lang="en-US" sz="2000" b="1" dirty="0"/>
          </a:p>
        </p:txBody>
      </p:sp>
      <p:pic>
        <p:nvPicPr>
          <p:cNvPr id="5" name="Picture 13" descr="C:\Documents and Settings\Walter\Local Settings\Temporary Internet Files\Content.IE5\EHWOJQGV\MCj03110860000[1].wm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3465" b="1346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7201"/>
            <a:ext cx="7772400" cy="1676400"/>
          </a:xfrm>
        </p:spPr>
        <p:txBody>
          <a:bodyPr>
            <a:normAutofit/>
          </a:bodyPr>
          <a:lstStyle/>
          <a:p>
            <a:r>
              <a:rPr cap="none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We are looking at motivation for contribution through three fronts:</a:t>
            </a:r>
            <a:endParaRPr lang="en-US" cap="none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43200"/>
            <a:ext cx="7772400" cy="220979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Storytelling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Code Sharing</a:t>
            </a:r>
            <a:endParaRPr lang="en-US" sz="48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4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SketchUp</a:t>
            </a:r>
            <a:endParaRPr lang="en-US" sz="48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43991" y="60429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52401"/>
            <a:ext cx="7772400" cy="990599"/>
          </a:xfrm>
        </p:spPr>
        <p:txBody>
          <a:bodyPr>
            <a:normAutofit/>
          </a:bodyPr>
          <a:lstStyle/>
          <a:p>
            <a:r>
              <a:rPr lang="en-US" sz="4400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Collaborators:</a:t>
            </a:r>
            <a:endParaRPr lang="en-US" sz="4400" cap="none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762000"/>
            <a:ext cx="7772400" cy="5638799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Antonio Gonzales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Jeff Hoehl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Mikel King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Kyu Han </a:t>
            </a: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Koh</a:t>
            </a:r>
            <a:endParaRPr lang="en-US" sz="39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Olga Liskin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Walter Mahfuz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George Paul McCabe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Jane </a:t>
            </a: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Meyers</a:t>
            </a:r>
            <a:endParaRPr lang="en-US" sz="39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9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Kate Starbird</a:t>
            </a:r>
          </a:p>
        </p:txBody>
      </p:sp>
      <p:pic>
        <p:nvPicPr>
          <p:cNvPr id="6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43991" y="60429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409498" y="-722947"/>
            <a:ext cx="2287429" cy="2287429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-68580" y="1558767"/>
            <a:ext cx="9314022" cy="5364956"/>
          </a:xfrm>
          <a:prstGeom prst="rect">
            <a:avLst/>
          </a:prstGeom>
          <a:solidFill>
            <a:srgbClr val="444444"/>
          </a:solidFill>
          <a:ln w="9525">
            <a:noFill/>
            <a:miter lim="800000"/>
            <a:headEnd/>
            <a:tailEnd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"/>
            <a:ext cx="7806690" cy="1601629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872" y="1668780"/>
            <a:ext cx="4127658" cy="4727734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48074" y="795814"/>
            <a:ext cx="1717358" cy="782955"/>
          </a:xfrm>
          <a:prstGeom prst="rect">
            <a:avLst/>
          </a:prstGeom>
          <a:noFill/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055043" y="534353"/>
            <a:ext cx="765810" cy="26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>
                <a:solidFill>
                  <a:srgbClr val="FF9900"/>
                </a:solidFill>
                <a:latin typeface="Arial" charset="0"/>
              </a:rPr>
              <a:t>login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36644" y="78582"/>
            <a:ext cx="2560320" cy="685800"/>
          </a:xfrm>
          <a:prstGeom prst="rect">
            <a:avLst/>
          </a:prstGeom>
          <a:noFill/>
        </p:spPr>
      </p:pic>
      <p:sp>
        <p:nvSpPr>
          <p:cNvPr id="2059" name="Freeform 11"/>
          <p:cNvSpPr>
            <a:spLocks/>
          </p:cNvSpPr>
          <p:nvPr/>
        </p:nvSpPr>
        <p:spPr bwMode="auto">
          <a:xfrm>
            <a:off x="6772275" y="210027"/>
            <a:ext cx="382905" cy="427196"/>
          </a:xfrm>
          <a:custGeom>
            <a:avLst/>
            <a:gdLst/>
            <a:ahLst/>
            <a:cxnLst>
              <a:cxn ang="0">
                <a:pos x="0" y="13297"/>
              </a:cxn>
              <a:cxn ang="0">
                <a:pos x="8352" y="4944"/>
              </a:cxn>
              <a:cxn ang="0">
                <a:pos x="4196" y="789"/>
              </a:cxn>
              <a:cxn ang="0">
                <a:pos x="4992" y="10"/>
              </a:cxn>
              <a:cxn ang="0">
                <a:pos x="21460" y="151"/>
              </a:cxn>
              <a:cxn ang="0">
                <a:pos x="21600" y="16611"/>
              </a:cxn>
              <a:cxn ang="0">
                <a:pos x="20821" y="17412"/>
              </a:cxn>
              <a:cxn ang="0">
                <a:pos x="16665" y="13257"/>
              </a:cxn>
              <a:cxn ang="0">
                <a:pos x="8312" y="21610"/>
              </a:cxn>
              <a:cxn ang="0">
                <a:pos x="0" y="13297"/>
              </a:cxn>
            </a:cxnLst>
            <a:rect l="0" t="0" r="r" b="b"/>
            <a:pathLst>
              <a:path w="21600" h="21610">
                <a:moveTo>
                  <a:pt x="0" y="13297"/>
                </a:moveTo>
                <a:lnTo>
                  <a:pt x="8352" y="4944"/>
                </a:lnTo>
                <a:cubicBezTo>
                  <a:pt x="8352" y="4944"/>
                  <a:pt x="4221" y="838"/>
                  <a:pt x="4196" y="789"/>
                </a:cubicBezTo>
                <a:cubicBezTo>
                  <a:pt x="3405" y="0"/>
                  <a:pt x="4992" y="10"/>
                  <a:pt x="4992" y="10"/>
                </a:cubicBezTo>
                <a:lnTo>
                  <a:pt x="21460" y="151"/>
                </a:lnTo>
                <a:cubicBezTo>
                  <a:pt x="21460" y="151"/>
                  <a:pt x="21582" y="16594"/>
                  <a:pt x="21600" y="16611"/>
                </a:cubicBezTo>
                <a:cubicBezTo>
                  <a:pt x="21501" y="18354"/>
                  <a:pt x="20821" y="17412"/>
                  <a:pt x="20821" y="17412"/>
                </a:cubicBezTo>
                <a:lnTo>
                  <a:pt x="16665" y="13257"/>
                </a:lnTo>
                <a:lnTo>
                  <a:pt x="8312" y="21610"/>
                </a:lnTo>
                <a:lnTo>
                  <a:pt x="0" y="13297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 flipV="1">
            <a:off x="6795135" y="732949"/>
            <a:ext cx="382905" cy="428625"/>
          </a:xfrm>
          <a:custGeom>
            <a:avLst/>
            <a:gdLst/>
            <a:ahLst/>
            <a:cxnLst>
              <a:cxn ang="0">
                <a:pos x="0" y="13297"/>
              </a:cxn>
              <a:cxn ang="0">
                <a:pos x="8352" y="4944"/>
              </a:cxn>
              <a:cxn ang="0">
                <a:pos x="4196" y="789"/>
              </a:cxn>
              <a:cxn ang="0">
                <a:pos x="4992" y="10"/>
              </a:cxn>
              <a:cxn ang="0">
                <a:pos x="21460" y="151"/>
              </a:cxn>
              <a:cxn ang="0">
                <a:pos x="21600" y="16611"/>
              </a:cxn>
              <a:cxn ang="0">
                <a:pos x="20821" y="17412"/>
              </a:cxn>
              <a:cxn ang="0">
                <a:pos x="16665" y="13257"/>
              </a:cxn>
              <a:cxn ang="0">
                <a:pos x="8312" y="21610"/>
              </a:cxn>
              <a:cxn ang="0">
                <a:pos x="0" y="13297"/>
              </a:cxn>
            </a:cxnLst>
            <a:rect l="0" t="0" r="r" b="b"/>
            <a:pathLst>
              <a:path w="21600" h="21610">
                <a:moveTo>
                  <a:pt x="0" y="13297"/>
                </a:moveTo>
                <a:lnTo>
                  <a:pt x="8352" y="4944"/>
                </a:lnTo>
                <a:cubicBezTo>
                  <a:pt x="8352" y="4944"/>
                  <a:pt x="4221" y="838"/>
                  <a:pt x="4196" y="789"/>
                </a:cubicBezTo>
                <a:cubicBezTo>
                  <a:pt x="3405" y="0"/>
                  <a:pt x="4992" y="10"/>
                  <a:pt x="4992" y="10"/>
                </a:cubicBezTo>
                <a:lnTo>
                  <a:pt x="21460" y="151"/>
                </a:lnTo>
                <a:cubicBezTo>
                  <a:pt x="21460" y="151"/>
                  <a:pt x="21582" y="16594"/>
                  <a:pt x="21600" y="16611"/>
                </a:cubicBezTo>
                <a:cubicBezTo>
                  <a:pt x="21501" y="18354"/>
                  <a:pt x="20821" y="17412"/>
                  <a:pt x="20821" y="17412"/>
                </a:cubicBezTo>
                <a:lnTo>
                  <a:pt x="16665" y="13257"/>
                </a:lnTo>
                <a:lnTo>
                  <a:pt x="8312" y="21610"/>
                </a:lnTo>
                <a:lnTo>
                  <a:pt x="0" y="13297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19137" y="1670209"/>
            <a:ext cx="4369118" cy="5466398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-154305" y="6022182"/>
            <a:ext cx="9384030" cy="890111"/>
          </a:xfrm>
          <a:prstGeom prst="rect">
            <a:avLst/>
          </a:prstGeom>
          <a:solidFill>
            <a:srgbClr val="444444"/>
          </a:solidFill>
          <a:ln w="9525">
            <a:noFill/>
            <a:miter lim="800000"/>
            <a:headEnd/>
            <a:tailEnd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267427" y="6243638"/>
            <a:ext cx="4497705" cy="35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400" dirty="0">
                <a:solidFill>
                  <a:srgbClr val="FF9900"/>
                </a:solidFill>
                <a:latin typeface="Arial" charset="0"/>
              </a:rPr>
              <a:t>~10,000 monthly active users</a:t>
            </a:r>
          </a:p>
        </p:txBody>
      </p:sp>
      <p:pic>
        <p:nvPicPr>
          <p:cNvPr id="15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20191" y="61953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-181451" y="695802"/>
            <a:ext cx="9365457" cy="6505098"/>
          </a:xfrm>
          <a:prstGeom prst="rect">
            <a:avLst/>
          </a:prstGeom>
          <a:solidFill>
            <a:srgbClr val="444444"/>
          </a:solidFill>
          <a:ln w="9525">
            <a:noFill/>
            <a:miter lim="800000"/>
            <a:headEnd/>
            <a:tailEnd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-70009" y="-30957"/>
            <a:ext cx="9214009" cy="792957"/>
          </a:xfrm>
          <a:prstGeom prst="rect">
            <a:avLst/>
          </a:prstGeom>
          <a:solidFill>
            <a:srgbClr val="444444"/>
          </a:solidFill>
          <a:ln w="9525">
            <a:noFill/>
            <a:miter lim="800000"/>
            <a:headEnd/>
            <a:tailEnd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68593" y="22860"/>
            <a:ext cx="4676299" cy="57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900" dirty="0">
                <a:solidFill>
                  <a:srgbClr val="FF9900"/>
                </a:solidFill>
                <a:latin typeface="Arial" charset="0"/>
              </a:rPr>
              <a:t>Story Gaps cont...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3427" y="904399"/>
            <a:ext cx="4401978" cy="3884771"/>
          </a:xfrm>
          <a:prstGeom prst="rect">
            <a:avLst/>
          </a:prstGeom>
          <a:noFill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92969"/>
            <a:ext cx="4369118" cy="3929063"/>
          </a:xfrm>
          <a:prstGeom prst="rect">
            <a:avLst/>
          </a:prstGeom>
          <a:noFill/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-35719" y="5059205"/>
            <a:ext cx="6783706" cy="1447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lvl="1" indent="-308610">
              <a:lnSpc>
                <a:spcPct val="95000"/>
              </a:lnSpc>
              <a:buClr>
                <a:srgbClr val="FF9900"/>
              </a:buClr>
              <a:buSzPct val="100000"/>
              <a:buFontTx/>
              <a:buChar char="•"/>
            </a:pPr>
            <a:r>
              <a:rPr lang="en-US" sz="2400" dirty="0">
                <a:solidFill>
                  <a:srgbClr val="FF9900"/>
                </a:solidFill>
                <a:latin typeface="Arial" charset="0"/>
              </a:rPr>
              <a:t>Point system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9900"/>
              </a:buClr>
              <a:buSzPct val="100000"/>
              <a:buFontTx/>
              <a:buChar char="•"/>
            </a:pPr>
            <a:r>
              <a:rPr lang="en-US" sz="2400" dirty="0">
                <a:solidFill>
                  <a:srgbClr val="FF9900"/>
                </a:solidFill>
                <a:latin typeface="Arial" charset="0"/>
              </a:rPr>
              <a:t>Contribution limit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9900"/>
              </a:buClr>
              <a:buSzPct val="100000"/>
              <a:buFontTx/>
              <a:buChar char="•"/>
            </a:pPr>
            <a:r>
              <a:rPr lang="en-US" sz="2400" dirty="0">
                <a:solidFill>
                  <a:srgbClr val="FF9900"/>
                </a:solidFill>
                <a:latin typeface="Arial" charset="0"/>
              </a:rPr>
              <a:t>Grammar rules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9900"/>
              </a:buClr>
              <a:buSzPct val="100000"/>
              <a:buFontTx/>
              <a:buChar char="•"/>
            </a:pPr>
            <a:r>
              <a:rPr lang="en-US" sz="2400" dirty="0">
                <a:solidFill>
                  <a:srgbClr val="FF9900"/>
                </a:solidFill>
                <a:latin typeface="Arial" charset="0"/>
              </a:rPr>
              <a:t>Reward system - longer stories</a:t>
            </a:r>
          </a:p>
        </p:txBody>
      </p:sp>
      <p:pic>
        <p:nvPicPr>
          <p:cNvPr id="9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20191" y="62715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-220027" y="-241459"/>
            <a:ext cx="9398318" cy="7135178"/>
          </a:xfrm>
          <a:prstGeom prst="rect">
            <a:avLst/>
          </a:prstGeom>
          <a:solidFill>
            <a:srgbClr val="444444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7155" y="742950"/>
            <a:ext cx="9282589" cy="5626418"/>
          </a:xfrm>
          <a:prstGeom prst="rect">
            <a:avLst/>
          </a:prstGeom>
          <a:noFill/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8575" y="30004"/>
            <a:ext cx="4684872" cy="57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900" dirty="0">
                <a:solidFill>
                  <a:srgbClr val="FF9900"/>
                </a:solidFill>
                <a:latin typeface="Arial" charset="0"/>
              </a:rPr>
              <a:t>Data Analysis Tool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-7144" y="-30004"/>
            <a:ext cx="9191149" cy="6940868"/>
          </a:xfrm>
          <a:prstGeom prst="rect">
            <a:avLst/>
          </a:prstGeom>
          <a:solidFill>
            <a:srgbClr val="444444"/>
          </a:solidFill>
          <a:ln w="9525">
            <a:noFill/>
            <a:miter lim="800000"/>
            <a:headEnd/>
            <a:tailEnd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94310" y="-412909"/>
            <a:ext cx="8556784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2400" dirty="0">
              <a:solidFill>
                <a:srgbClr val="FFFFFF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400" dirty="0">
              <a:solidFill>
                <a:srgbClr val="FFFFFF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2400" dirty="0">
                <a:solidFill>
                  <a:srgbClr val="FFFFFF"/>
                </a:solidFill>
                <a:latin typeface="Arial" charset="0"/>
              </a:rPr>
              <a:t>- Coding is changing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400" dirty="0">
                <a:solidFill>
                  <a:srgbClr val="FFFFFF"/>
                </a:solidFill>
                <a:latin typeface="Arial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400" dirty="0">
                <a:solidFill>
                  <a:srgbClr val="FFFFFF"/>
                </a:solidFill>
                <a:latin typeface="Arial" charset="0"/>
              </a:rPr>
              <a:t>- User types identified: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1700" b="1" dirty="0">
                <a:solidFill>
                  <a:srgbClr val="FFFFFF"/>
                </a:solidFill>
                <a:latin typeface="Arial" charset="0"/>
              </a:rPr>
              <a:t>"mischievous"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1700" dirty="0">
                <a:solidFill>
                  <a:srgbClr val="FFFFFF"/>
                </a:solidFill>
                <a:latin typeface="Arial" charset="0"/>
              </a:rPr>
              <a:t> </a:t>
            </a:r>
            <a:r>
              <a:rPr lang="en-US" sz="1700" b="1" dirty="0">
                <a:solidFill>
                  <a:srgbClr val="FFFFFF"/>
                </a:solidFill>
                <a:latin typeface="Arial" charset="0"/>
              </a:rPr>
              <a:t>"destructive"</a:t>
            </a:r>
            <a:r>
              <a:rPr lang="en-US" sz="1700" dirty="0">
                <a:solidFill>
                  <a:srgbClr val="FFFFFF"/>
                </a:solidFill>
                <a:latin typeface="Arial" charset="0"/>
              </a:rPr>
              <a:t> 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1700" b="1" dirty="0">
                <a:solidFill>
                  <a:srgbClr val="FFFFFF"/>
                </a:solidFill>
                <a:latin typeface="Arial" charset="0"/>
              </a:rPr>
              <a:t>"cooperative"</a:t>
            </a:r>
            <a:r>
              <a:rPr lang="en-US" sz="1700" dirty="0">
                <a:solidFill>
                  <a:srgbClr val="FFFFFF"/>
                </a:solidFill>
                <a:latin typeface="Arial" charset="0"/>
              </a:rPr>
              <a:t> 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1700" b="1" dirty="0">
                <a:solidFill>
                  <a:srgbClr val="FFFFFF"/>
                </a:solidFill>
                <a:latin typeface="Arial" charset="0"/>
              </a:rPr>
              <a:t>"fixer"</a:t>
            </a:r>
            <a:r>
              <a:rPr lang="en-US" sz="1700" dirty="0">
                <a:solidFill>
                  <a:srgbClr val="FFFFFF"/>
                </a:solidFill>
                <a:latin typeface="Arial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400" dirty="0">
                <a:solidFill>
                  <a:srgbClr val="FFFFFF"/>
                </a:solidFill>
                <a:latin typeface="Arial" charset="0"/>
              </a:rPr>
              <a:t>- Groups 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1700" dirty="0">
                <a:solidFill>
                  <a:srgbClr val="FFFFFF"/>
                </a:solidFill>
                <a:latin typeface="Arial" charset="0"/>
              </a:rPr>
              <a:t>many users tend to find "friends" with whom they "take turns" writing stories with.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1700" dirty="0">
                <a:solidFill>
                  <a:srgbClr val="FFFFFF"/>
                </a:solidFill>
                <a:latin typeface="Arial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1700" dirty="0">
                <a:solidFill>
                  <a:srgbClr val="FFFFFF"/>
                </a:solidFill>
                <a:latin typeface="Arial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400" dirty="0">
                <a:solidFill>
                  <a:srgbClr val="FF9900"/>
                </a:solidFill>
                <a:latin typeface="Arial" charset="0"/>
              </a:rPr>
              <a:t>Next phase: 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9900"/>
              </a:buClr>
              <a:buSzPct val="100000"/>
              <a:buFontTx/>
              <a:buChar char="•"/>
            </a:pPr>
            <a:r>
              <a:rPr lang="en-US" sz="1700" dirty="0">
                <a:solidFill>
                  <a:srgbClr val="FF9900"/>
                </a:solidFill>
                <a:latin typeface="Arial" charset="0"/>
              </a:rPr>
              <a:t>Concentrated effort on analyzing three windows of time 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9900"/>
              </a:buClr>
              <a:buSzPct val="100000"/>
              <a:buFontTx/>
              <a:buChar char="•"/>
            </a:pPr>
            <a:r>
              <a:rPr lang="en-US" sz="1700" dirty="0">
                <a:solidFill>
                  <a:srgbClr val="FF9900"/>
                </a:solidFill>
                <a:latin typeface="Arial" charset="0"/>
              </a:rPr>
              <a:t>Collecting statistics and creating data visualizations</a:t>
            </a:r>
            <a:endParaRPr lang="en-US" dirty="0"/>
          </a:p>
          <a:p>
            <a:pPr lvl="1" indent="-308610">
              <a:lnSpc>
                <a:spcPct val="95000"/>
              </a:lnSpc>
              <a:buClr>
                <a:srgbClr val="FF9900"/>
              </a:buClr>
              <a:buSzPct val="100000"/>
              <a:buFontTx/>
              <a:buChar char="•"/>
            </a:pPr>
            <a:r>
              <a:rPr lang="en-US" sz="1700" dirty="0">
                <a:solidFill>
                  <a:srgbClr val="FF9900"/>
                </a:solidFill>
                <a:latin typeface="Arial" charset="0"/>
              </a:rPr>
              <a:t>Coalescing results with other projects 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 </a:t>
            </a:r>
            <a:r>
              <a:rPr lang="en-US" sz="900" dirty="0">
                <a:solidFill>
                  <a:srgbClr val="FFFFFF"/>
                </a:solidFill>
                <a:latin typeface="Arial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endParaRPr lang="en-US" sz="14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43991" y="60429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305800" cy="387508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Bring Web 2.0 to the classroom</a:t>
            </a:r>
            <a:br>
              <a:rPr lang="en-US" dirty="0" smtClean="0"/>
            </a:br>
            <a:r>
              <a:rPr lang="en-US" dirty="0" smtClean="0"/>
              <a:t>-code sharing</a:t>
            </a:r>
            <a:endParaRPr lang="en-US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5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43991" y="60429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Testbed</a:t>
            </a:r>
            <a:endParaRPr lang="en-US" dirty="0"/>
          </a:p>
        </p:txBody>
      </p:sp>
      <p:pic>
        <p:nvPicPr>
          <p:cNvPr id="9219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981200"/>
            <a:ext cx="3614738" cy="3886200"/>
          </a:xfrm>
          <a:noFill/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3" y="1981200"/>
            <a:ext cx="361473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C:\Documents and Settings\Walter\Local Settings\Temporary Internet Files\Content.IE5\EHWOJQGV\MCj031108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43991" y="6042904"/>
            <a:ext cx="571409" cy="5864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1545</TotalTime>
  <Words>247</Words>
  <Application>Microsoft Office PowerPoint</Application>
  <PresentationFormat>On-screen Show (4:3)</PresentationFormat>
  <Paragraphs>96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Umbre la Project</vt:lpstr>
      <vt:lpstr>We are looking at motivation for contribution through three fronts:</vt:lpstr>
      <vt:lpstr>Collaborators:</vt:lpstr>
      <vt:lpstr>Slide 4</vt:lpstr>
      <vt:lpstr>Slide 5</vt:lpstr>
      <vt:lpstr>Slide 6</vt:lpstr>
      <vt:lpstr>Slide 7</vt:lpstr>
      <vt:lpstr>Bring Web 2.0 to the classroom -code sharing</vt:lpstr>
      <vt:lpstr>Testbed</vt:lpstr>
      <vt:lpstr>Open Designed Class</vt:lpstr>
      <vt:lpstr>NEXT WORK</vt:lpstr>
      <vt:lpstr>Hypotheses</vt:lpstr>
      <vt:lpstr>What Kept Us Busy</vt:lpstr>
      <vt:lpstr>Preliminary Conclusions</vt:lpstr>
      <vt:lpstr>Next Steps</vt:lpstr>
      <vt:lpstr>THANK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Umbrella Project</dc:title>
  <dc:creator>Walter</dc:creator>
  <cp:lastModifiedBy>Walter</cp:lastModifiedBy>
  <cp:revision>33</cp:revision>
  <dcterms:created xsi:type="dcterms:W3CDTF">2009-03-31T05:57:16Z</dcterms:created>
  <dcterms:modified xsi:type="dcterms:W3CDTF">2009-04-01T22:01:46Z</dcterms:modified>
</cp:coreProperties>
</file>